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handoutMasterIdLst>
    <p:handoutMasterId r:id="rId13"/>
  </p:handoutMasterIdLst>
  <p:sldIdLst>
    <p:sldId id="413" r:id="rId2"/>
    <p:sldId id="505" r:id="rId3"/>
    <p:sldId id="464" r:id="rId4"/>
    <p:sldId id="467" r:id="rId5"/>
    <p:sldId id="493" r:id="rId6"/>
    <p:sldId id="494" r:id="rId7"/>
    <p:sldId id="495" r:id="rId8"/>
    <p:sldId id="506" r:id="rId9"/>
    <p:sldId id="496" r:id="rId10"/>
    <p:sldId id="472" r:id="rId11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6193A8A-BD8C-471B-94E5-91F5ADEADA75}">
          <p14:sldIdLst>
            <p14:sldId id="413"/>
            <p14:sldId id="505"/>
            <p14:sldId id="464"/>
            <p14:sldId id="467"/>
            <p14:sldId id="493"/>
            <p14:sldId id="494"/>
            <p14:sldId id="495"/>
            <p14:sldId id="506"/>
            <p14:sldId id="496"/>
          </p14:sldIdLst>
        </p14:section>
        <p14:section name="Раздел без заголовка" id="{D0774851-7644-468A-87D1-A21DB7CEB438}">
          <p14:sldIdLst>
            <p14:sldId id="4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6" autoAdjust="0"/>
    <p:restoredTop sz="95708" autoAdjust="0"/>
  </p:normalViewPr>
  <p:slideViewPr>
    <p:cSldViewPr>
      <p:cViewPr>
        <p:scale>
          <a:sx n="100" d="100"/>
          <a:sy n="100" d="100"/>
        </p:scale>
        <p:origin x="-948" y="-3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26.04.2018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5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6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9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10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26.04.2018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Г.Х. Каримова,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етодист отдела образования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Порядок организации выезда учащихся школ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пределы района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694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86948"/>
            <a:ext cx="7416800" cy="41406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Приказ «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упорядочении </a:t>
            </a: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организации выездов обучающихся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мероприятия»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каждому факту межмуниципальных и междугородних перевозок групп обучающихся не позднее, чем за 5 рабочих дней до планируемой перевозки, уведомлять территориальный орган ГИБДД, не позднее двух дней до планируемой перевозки предоставлять автобусы для проверки их технического состояния, направлять водителей для проведения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предрейсового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инструктажа, разместить в системе документооборота РТ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документы: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sz="2800" dirty="0"/>
              <a:t>«Об </a:t>
            </a:r>
            <a:r>
              <a:rPr lang="ru-RU" sz="2800" dirty="0" smtClean="0"/>
              <a:t>обучающихся</a:t>
            </a: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694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89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83" y="-6412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16" y="8925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03350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201249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550" y="479339"/>
            <a:ext cx="7881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9906" y="340839"/>
            <a:ext cx="6760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1) 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Сопроводительное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о выезде обучающихся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64708" y="1002560"/>
            <a:ext cx="70728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Указываем в нем:</a:t>
            </a:r>
          </a:p>
          <a:p>
            <a:pPr algn="just"/>
            <a:r>
              <a:rPr lang="ru-RU" sz="2000" dirty="0" smtClean="0"/>
              <a:t>- дату поездки; </a:t>
            </a:r>
          </a:p>
          <a:p>
            <a:pPr algn="just"/>
            <a:r>
              <a:rPr lang="ru-RU" sz="2000" dirty="0" smtClean="0"/>
              <a:t>- наименование организации, в которой обучаются выезжающие дети; </a:t>
            </a:r>
          </a:p>
          <a:p>
            <a:pPr algn="just"/>
            <a:r>
              <a:rPr lang="ru-RU" sz="2000" dirty="0" smtClean="0"/>
              <a:t>- количество учащихся и количество сопровождающих педагогов; </a:t>
            </a:r>
          </a:p>
          <a:p>
            <a:pPr algn="just"/>
            <a:r>
              <a:rPr lang="ru-RU" sz="2000" dirty="0" smtClean="0"/>
              <a:t>- маршрут; </a:t>
            </a:r>
          </a:p>
          <a:p>
            <a:pPr algn="just"/>
            <a:r>
              <a:rPr lang="ru-RU" sz="2000" dirty="0" smtClean="0"/>
              <a:t>- цель поездки, наименование мероприятия;</a:t>
            </a:r>
          </a:p>
          <a:p>
            <a:pPr algn="just"/>
            <a:r>
              <a:rPr lang="ru-RU" sz="2000" dirty="0" smtClean="0"/>
              <a:t>- основание выезда: приказ </a:t>
            </a:r>
            <a:r>
              <a:rPr lang="ru-RU" sz="2000" dirty="0" err="1" smtClean="0"/>
              <a:t>МОиН</a:t>
            </a:r>
            <a:r>
              <a:rPr lang="ru-RU" sz="2000" dirty="0" smtClean="0"/>
              <a:t> РТ, постановление, распоряжение, утвержденный учебный план или план внеурочной деятельности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539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12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27974" y="479339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0114" y="479339"/>
            <a:ext cx="7952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Зарегистрированный приказ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направляющей организации о выезде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43535" y="1531114"/>
            <a:ext cx="70728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Разрешить выезд группы школьников МБОУ «АСОШ №2» в количестве 15 человек 2 апреля 2018 года в МБОУ «Гимназия №2» (г. Нижнекамск, ул. Баки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Урманче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д. 13) для участия в зональном этапе соревнований по волейболу.</a:t>
            </a:r>
          </a:p>
          <a:p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Назначить сопровождающими и ответственными за жизнь и здоровье учащихся в пути следования: ФИО, должность, место работы .</a:t>
            </a:r>
          </a:p>
          <a:p>
            <a:pPr lvl="0"/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Руководителю 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инструктаж  по технике безопасности и правилам дорожного движения.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190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7" y="10891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78688" y="462724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64708" y="479339"/>
            <a:ext cx="76880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основание выезда;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договор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фрахтования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речь идет о школьном автобусе;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5) список набора пищевых продуктов (сухих пайков, бутилированной воды) – на случай нахождения в дороге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более 3-х часов;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6) - список детей с указанием ФИО, даты рождения, места учебы, сот. телефона, данных паспорта или свидетельства о рождении, номера полиса обязательного медицинского страхования;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ФИО одного из родителей, его сотового телефона;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список  назначенных сопровождающих (ФИО, должности, места работы, сот. телефона)</a:t>
            </a: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74395" y="1175974"/>
            <a:ext cx="7072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/>
          </a:p>
          <a:p>
            <a:endParaRPr lang="ru-RU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498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7" y="10891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78688" y="411510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72740" y="339502"/>
            <a:ext cx="78477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7) документ, содержащий порядок посадки детей в автобус, установленный руководителем или должностным лицом, ответственным за обеспечение безопасности дорожного движения, образовательной организации;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8) Программа маршрута, включающая график движения с расчетным временем перевозки; места и время остановок для отдыха с указанием юр. лица или ФИО ИП, оказывающих гостиничные услуги, либо номера туроператора;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9) Уведомление подразделения ГИБДД, включающее наименование и адрес заказчика, дату, маршрут перевозки, расстояние в км, график движения с расчетным временем перевозки, место и время посадки из начального пункта, из конечного пункта, количество детей и их возраст, данные педагогов, номера их телефонов, данные водителя, автобуса и т.д.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84238" y="867360"/>
            <a:ext cx="76482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/>
          </a:p>
          <a:p>
            <a:endParaRPr lang="ru-RU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302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4587974"/>
            <a:ext cx="4392489" cy="7133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7" y="10891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78688" y="462724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16432" y="267494"/>
            <a:ext cx="76880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документы направляются единым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исходящим документом в системе межведомственного документооборота РТ на согласование: </a:t>
            </a:r>
          </a:p>
          <a:p>
            <a:pPr marL="342900" indent="-342900" algn="ctr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Министерство образования и науки РТ;</a:t>
            </a:r>
          </a:p>
          <a:p>
            <a:pPr marL="342900" indent="-342900" algn="ctr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Исполнительный комитет;</a:t>
            </a:r>
          </a:p>
          <a:p>
            <a:pPr marL="342900" indent="-342900" algn="ctr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ОГИБДД; в ПЧ-104;</a:t>
            </a:r>
          </a:p>
          <a:p>
            <a:pPr marL="342900" indent="-342900" algn="ctr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Главное управление МЧС республики;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Дирекцию региональной автоматизированной информационно-управляющей системы                       Министерства транспорта и дорожного хозяйства;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 Средне-волжское межрегиональное управление                     государственного автодорожного надзора Федеральной службы                        по надзору в сфере транспорта.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64708" y="1450394"/>
            <a:ext cx="7072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/>
          </a:p>
          <a:p>
            <a:endParaRPr lang="ru-RU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8984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400"/>
            <a:ext cx="8352928" cy="509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87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89" y="122406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201249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9919" y="555526"/>
            <a:ext cx="734761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Кроме того: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Инициатор обеспечивает наличие согласий выезжающих лиц на обработку персональных данных.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Выезд должен быть зарегистрирован в специальном журнале образовательной организации и РОО.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 формируются из расчета не менее                                             1 сопровождающего на 8-12 детей.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выездом группы необходимо провести инструктаж с учащимися и сопровождающими лицами по технике безопасности в пути следования и на местах пребывания с соответствующей записью в Журналах инструктажей по технике безопасности.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37948" y="263895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16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7" y="4858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38107" y="487101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279284"/>
            <a:ext cx="65530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8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7204</TotalTime>
  <Words>712</Words>
  <Application>Microsoft Office PowerPoint</Application>
  <PresentationFormat>Экран (16:9)</PresentationFormat>
  <Paragraphs>128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Наталья</cp:lastModifiedBy>
  <cp:revision>869</cp:revision>
  <cp:lastPrinted>2015-11-12T11:09:03Z</cp:lastPrinted>
  <dcterms:created xsi:type="dcterms:W3CDTF">2014-03-04T07:12:45Z</dcterms:created>
  <dcterms:modified xsi:type="dcterms:W3CDTF">2018-04-26T14:08:05Z</dcterms:modified>
</cp:coreProperties>
</file>